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8"/>
  </p:notesMasterIdLst>
  <p:handoutMasterIdLst>
    <p:handoutMasterId r:id="rId159"/>
  </p:handoutMasterIdLst>
  <p:sldIdLst>
    <p:sldId id="327" r:id="rId2"/>
    <p:sldId id="536" r:id="rId3"/>
    <p:sldId id="414" r:id="rId4"/>
    <p:sldId id="346" r:id="rId5"/>
    <p:sldId id="372" r:id="rId6"/>
    <p:sldId id="373" r:id="rId7"/>
    <p:sldId id="428" r:id="rId8"/>
    <p:sldId id="429" r:id="rId9"/>
    <p:sldId id="413" r:id="rId10"/>
    <p:sldId id="524" r:id="rId11"/>
    <p:sldId id="525" r:id="rId12"/>
    <p:sldId id="335" r:id="rId13"/>
    <p:sldId id="338" r:id="rId14"/>
    <p:sldId id="374" r:id="rId15"/>
    <p:sldId id="510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8" r:id="rId31"/>
    <p:sldId id="370" r:id="rId32"/>
    <p:sldId id="369" r:id="rId33"/>
    <p:sldId id="351" r:id="rId34"/>
    <p:sldId id="376" r:id="rId35"/>
    <p:sldId id="377" r:id="rId36"/>
    <p:sldId id="378" r:id="rId37"/>
    <p:sldId id="380" r:id="rId38"/>
    <p:sldId id="379" r:id="rId39"/>
    <p:sldId id="329" r:id="rId40"/>
    <p:sldId id="382" r:id="rId41"/>
    <p:sldId id="526" r:id="rId42"/>
    <p:sldId id="393" r:id="rId43"/>
    <p:sldId id="389" r:id="rId44"/>
    <p:sldId id="394" r:id="rId45"/>
    <p:sldId id="384" r:id="rId46"/>
    <p:sldId id="385" r:id="rId47"/>
    <p:sldId id="392" r:id="rId48"/>
    <p:sldId id="387" r:id="rId49"/>
    <p:sldId id="388" r:id="rId50"/>
    <p:sldId id="527" r:id="rId51"/>
    <p:sldId id="528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3" r:id="rId60"/>
    <p:sldId id="402" r:id="rId61"/>
    <p:sldId id="404" r:id="rId62"/>
    <p:sldId id="405" r:id="rId63"/>
    <p:sldId id="330" r:id="rId64"/>
    <p:sldId id="430" r:id="rId65"/>
    <p:sldId id="432" r:id="rId66"/>
    <p:sldId id="437" r:id="rId67"/>
    <p:sldId id="433" r:id="rId68"/>
    <p:sldId id="434" r:id="rId69"/>
    <p:sldId id="436" r:id="rId70"/>
    <p:sldId id="435" r:id="rId71"/>
    <p:sldId id="441" r:id="rId72"/>
    <p:sldId id="442" r:id="rId73"/>
    <p:sldId id="443" r:id="rId74"/>
    <p:sldId id="431" r:id="rId75"/>
    <p:sldId id="438" r:id="rId76"/>
    <p:sldId id="511" r:id="rId77"/>
    <p:sldId id="439" r:id="rId78"/>
    <p:sldId id="440" r:id="rId79"/>
    <p:sldId id="444" r:id="rId80"/>
    <p:sldId id="445" r:id="rId81"/>
    <p:sldId id="331" r:id="rId82"/>
    <p:sldId id="475" r:id="rId83"/>
    <p:sldId id="481" r:id="rId84"/>
    <p:sldId id="503" r:id="rId85"/>
    <p:sldId id="482" r:id="rId86"/>
    <p:sldId id="483" r:id="rId87"/>
    <p:sldId id="410" r:id="rId88"/>
    <p:sldId id="498" r:id="rId89"/>
    <p:sldId id="499" r:id="rId90"/>
    <p:sldId id="484" r:id="rId91"/>
    <p:sldId id="506" r:id="rId92"/>
    <p:sldId id="508" r:id="rId93"/>
    <p:sldId id="507" r:id="rId94"/>
    <p:sldId id="509" r:id="rId95"/>
    <p:sldId id="485" r:id="rId96"/>
    <p:sldId id="501" r:id="rId97"/>
    <p:sldId id="408" r:id="rId98"/>
    <p:sldId id="409" r:id="rId99"/>
    <p:sldId id="407" r:id="rId100"/>
    <p:sldId id="529" r:id="rId101"/>
    <p:sldId id="448" r:id="rId102"/>
    <p:sldId id="451" r:id="rId103"/>
    <p:sldId id="453" r:id="rId104"/>
    <p:sldId id="454" r:id="rId105"/>
    <p:sldId id="455" r:id="rId106"/>
    <p:sldId id="476" r:id="rId107"/>
    <p:sldId id="477" r:id="rId108"/>
    <p:sldId id="478" r:id="rId109"/>
    <p:sldId id="456" r:id="rId110"/>
    <p:sldId id="457" r:id="rId111"/>
    <p:sldId id="458" r:id="rId112"/>
    <p:sldId id="459" r:id="rId113"/>
    <p:sldId id="460" r:id="rId114"/>
    <p:sldId id="461" r:id="rId115"/>
    <p:sldId id="462" r:id="rId116"/>
    <p:sldId id="463" r:id="rId117"/>
    <p:sldId id="332" r:id="rId118"/>
    <p:sldId id="474" r:id="rId119"/>
    <p:sldId id="523" r:id="rId120"/>
    <p:sldId id="470" r:id="rId121"/>
    <p:sldId id="471" r:id="rId122"/>
    <p:sldId id="472" r:id="rId123"/>
    <p:sldId id="497" r:id="rId124"/>
    <p:sldId id="487" r:id="rId125"/>
    <p:sldId id="488" r:id="rId126"/>
    <p:sldId id="489" r:id="rId127"/>
    <p:sldId id="512" r:id="rId128"/>
    <p:sldId id="490" r:id="rId129"/>
    <p:sldId id="513" r:id="rId130"/>
    <p:sldId id="531" r:id="rId131"/>
    <p:sldId id="532" r:id="rId132"/>
    <p:sldId id="533" r:id="rId133"/>
    <p:sldId id="534" r:id="rId134"/>
    <p:sldId id="493" r:id="rId135"/>
    <p:sldId id="516" r:id="rId136"/>
    <p:sldId id="494" r:id="rId137"/>
    <p:sldId id="530" r:id="rId138"/>
    <p:sldId id="333" r:id="rId139"/>
    <p:sldId id="517" r:id="rId140"/>
    <p:sldId id="518" r:id="rId141"/>
    <p:sldId id="519" r:id="rId142"/>
    <p:sldId id="520" r:id="rId143"/>
    <p:sldId id="521" r:id="rId144"/>
    <p:sldId id="522" r:id="rId145"/>
    <p:sldId id="418" r:id="rId146"/>
    <p:sldId id="535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64" r:id="rId156"/>
    <p:sldId id="465" r:id="rId157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536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524"/>
            <p14:sldId id="525"/>
            <p14:sldId id="335"/>
            <p14:sldId id="338"/>
          </p14:sldIdLst>
        </p14:section>
        <p14:section name="Réintroduction à JS" id="{9B178371-BACB-4947-AFD3-FBF993D2E92C}">
          <p14:sldIdLst>
            <p14:sldId id="374"/>
            <p14:sldId id="510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</p14:sldIdLst>
        </p14:section>
        <p14:section name="Mise à niveau ES2015" id="{4EE3B339-9DFD-4597-909E-05A1EB230707}">
          <p14:sldIdLst>
            <p14:sldId id="329"/>
            <p14:sldId id="382"/>
            <p14:sldId id="526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527"/>
            <p14:sldId id="52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82"/>
            <p14:sldId id="483"/>
            <p14:sldId id="410"/>
            <p14:sldId id="498"/>
            <p14:sldId id="499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529"/>
            <p14:sldId id="448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52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531"/>
            <p14:sldId id="532"/>
            <p14:sldId id="533"/>
            <p14:sldId id="534"/>
            <p14:sldId id="493"/>
            <p14:sldId id="516"/>
            <p14:sldId id="494"/>
            <p14:sldId id="530"/>
            <p14:sldId id="333"/>
            <p14:sldId id="517"/>
            <p14:sldId id="518"/>
            <p14:sldId id="519"/>
            <p14:sldId id="520"/>
            <p14:sldId id="521"/>
            <p14:sldId id="522"/>
            <p14:sldId id="418"/>
            <p14:sldId id="53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7" autoAdjust="0"/>
    <p:restoredTop sz="89606" autoAdjust="0"/>
  </p:normalViewPr>
  <p:slideViewPr>
    <p:cSldViewPr>
      <p:cViewPr varScale="1">
        <p:scale>
          <a:sx n="66" d="100"/>
          <a:sy n="66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07/04/2021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07/04/2021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tc39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SDCOAdvocates/JS-Training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TC39</a:t>
            </a:r>
            <a:r>
              <a:rPr lang="fr-FR" dirty="0" smtClean="0"/>
              <a:t> </a:t>
            </a:r>
            <a:r>
              <a:rPr lang="fr-FR" dirty="0"/>
              <a:t>est le nom du comité technique décidant des évolutions de la spécification </a:t>
            </a:r>
            <a:r>
              <a:rPr lang="fr-FR" dirty="0" err="1"/>
              <a:t>ECMAScript</a:t>
            </a:r>
            <a:r>
              <a:rPr lang="fr-FR" dirty="0" smtClean="0"/>
              <a:t>. Il </a:t>
            </a:r>
            <a:r>
              <a:rPr lang="fr-FR" dirty="0"/>
              <a:t>est composé de délégués de </a:t>
            </a:r>
            <a:r>
              <a:rPr lang="fr-FR" b="1" dirty="0"/>
              <a:t>grandes entreprises </a:t>
            </a:r>
            <a:r>
              <a:rPr lang="fr-FR" dirty="0"/>
              <a:t>(dont tous les vendeurs navigateur) et d’</a:t>
            </a:r>
            <a:r>
              <a:rPr lang="fr-FR" b="1" dirty="0"/>
              <a:t>experts invités</a:t>
            </a:r>
            <a:r>
              <a:rPr lang="fr-FR" dirty="0" smtClean="0"/>
              <a:t>.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br>
              <a:rPr lang="fr-FR" sz="2000" i="1" dirty="0" smtClean="0"/>
            </a:br>
            <a:endParaRPr lang="fr-FR" i="1" dirty="0" smtClean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09120"/>
            <a:ext cx="6084168" cy="101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Evolutions de JavaScript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TC39 étudie les propositions d’évolutions de </a:t>
            </a:r>
            <a:r>
              <a:rPr lang="fr-FR" dirty="0" err="1" smtClean="0"/>
              <a:t>ECMAScript</a:t>
            </a:r>
            <a:r>
              <a:rPr lang="fr-FR" dirty="0"/>
              <a:t>. </a:t>
            </a:r>
            <a:r>
              <a:rPr lang="fr-FR" dirty="0" smtClean="0"/>
              <a:t>Chaque proposition passe par 5 étapes:</a:t>
            </a:r>
          </a:p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/>
              <a:t>Les propositions et meetings du TC39 sont publics: </a:t>
            </a:r>
            <a:r>
              <a:rPr lang="fr-FR" sz="2000" dirty="0">
                <a:hlinkClick r:id="rId2"/>
              </a:rPr>
              <a:t>github.com/tc39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90059" y="5649734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</a:t>
            </a:r>
            <a:r>
              <a:rPr lang="fr-FR" dirty="0" smtClean="0"/>
              <a:t>le stage 4 </a:t>
            </a:r>
            <a:r>
              <a:rPr lang="fr-FR" dirty="0"/>
              <a:t>peut être totalement abandonnée.</a:t>
            </a:r>
          </a:p>
          <a:p>
            <a:r>
              <a:rPr lang="fr-FR" dirty="0"/>
              <a:t>Toutefois, à partir </a:t>
            </a:r>
            <a:r>
              <a:rPr lang="fr-FR" dirty="0" smtClean="0"/>
              <a:t>du stage </a:t>
            </a:r>
            <a:r>
              <a:rPr lang="fr-FR" dirty="0"/>
              <a:t>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1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Récursivité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3888694"/>
            <a:ext cx="8229600" cy="258830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r>
              <a:rPr lang="en-US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err="1"/>
              <a:t>Depuis</a:t>
            </a:r>
            <a:r>
              <a:rPr lang="en-US" dirty="0"/>
              <a:t> 2015, </a:t>
            </a:r>
            <a:r>
              <a:rPr lang="en-US" dirty="0" err="1"/>
              <a:t>une</a:t>
            </a:r>
            <a:r>
              <a:rPr lang="en-US" dirty="0"/>
              <a:t> nouvelle version de la </a:t>
            </a:r>
            <a:r>
              <a:rPr lang="en-US" dirty="0" err="1"/>
              <a:t>spécification</a:t>
            </a:r>
            <a:r>
              <a:rPr lang="en-US" dirty="0"/>
              <a:t> </a:t>
            </a:r>
            <a:r>
              <a:rPr lang="en-US" dirty="0" err="1" smtClean="0"/>
              <a:t>ECMAScript</a:t>
            </a:r>
            <a:r>
              <a:rPr lang="en-US" dirty="0" smtClean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publiée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année</a:t>
            </a:r>
            <a:r>
              <a:rPr lang="en-US" dirty="0"/>
              <a:t>: ES2016, ES2017…</a:t>
            </a:r>
            <a:endParaRPr lang="fr-FR" dirty="0"/>
          </a:p>
          <a:p>
            <a:pPr marL="0" indent="0">
              <a:spcBef>
                <a:spcPts val="1800"/>
              </a:spcBef>
              <a:buNone/>
            </a:pP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Une méthode chaînable retourne son propre contexte </a:t>
            </a:r>
            <a:r>
              <a:rPr lang="fr-FR" sz="2600" dirty="0"/>
              <a:t>d’exécution (</a:t>
            </a:r>
            <a:r>
              <a:rPr lang="fr-FR" sz="2600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600" dirty="0" smtClean="0"/>
              <a:t>) ou un objet du même type/prototype de façon à pouvoir chaîner les appels.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Les API chaînables apportent un confort à l’utilisation en réduisant des séquences d’instructions fonctionnelles à une seule expression.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Elles ont fait le succès de </a:t>
            </a:r>
            <a:r>
              <a:rPr lang="fr-FR" sz="2600" dirty="0" err="1" smtClean="0"/>
              <a:t>libs</a:t>
            </a:r>
            <a:r>
              <a:rPr lang="fr-FR" sz="2600" dirty="0" smtClean="0"/>
              <a:t> JS telles que jQuery ou </a:t>
            </a:r>
            <a:r>
              <a:rPr lang="fr-FR" sz="2600" dirty="0" err="1" smtClean="0"/>
              <a:t>lodash</a:t>
            </a:r>
            <a:r>
              <a:rPr lang="fr-FR" sz="2600" dirty="0" smtClean="0"/>
              <a:t>.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composition de fonctions consiste à créer une fonction composée qui appelle en série plusieurs autres fonctions, chacune avec la valeur de retour de la précédente: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quand: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</a:p>
          <a:p>
            <a:pPr lvl="1"/>
            <a:r>
              <a:rPr lang="fr-FR" sz="1800" dirty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</a:t>
            </a:r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code</a:t>
            </a:r>
            <a:endParaRPr lang="fr-FR" sz="16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avec un trop grand nombre de propriétés.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5776" y="2708920"/>
            <a:ext cx="640871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76256" y="2943763"/>
            <a:ext cx="122413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7864" y="2943763"/>
            <a:ext cx="338437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843808" y="3429000"/>
            <a:ext cx="31683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992" y="2721378"/>
            <a:ext cx="163777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45992" y="3182243"/>
            <a:ext cx="170978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45992" y="3447244"/>
            <a:ext cx="9176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45992" y="3663305"/>
            <a:ext cx="14937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059832" y="4149080"/>
            <a:ext cx="561662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2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80" y="3206500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940152" y="3428999"/>
            <a:ext cx="1656184" cy="2160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95301" y="3690032"/>
            <a:ext cx="220715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156176" y="3893083"/>
            <a:ext cx="1080120" cy="243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748745" y="3202201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2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b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11960" y="6165304"/>
            <a:ext cx="48245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faciliter la composition de fonctions génériques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ou si les fonctions réutilisables ne sont pas 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</a:t>
            </a:r>
            <a:br>
              <a:rPr lang="fr-FR" dirty="0" smtClean="0"/>
            </a:br>
            <a:r>
              <a:rPr lang="fr-FR" dirty="0" smtClean="0"/>
              <a:t>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Collecte des ingrédients: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Remplacer les variables libres par des arguments ou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Découpe 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Mélanger le tout: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Composer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Laisser mijoter: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Ajouter les épices: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Dresser l’assiette: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331640" y="6167044"/>
            <a:ext cx="770485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,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votre livre de recettes réutilisables dans vos différents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Au-delà du JS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Mise à niveau ES2016 et +</a:t>
            </a:r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2 nouvelles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3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ES2017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5 </a:t>
            </a:r>
            <a:r>
              <a:rPr lang="fr-FR" dirty="0" err="1" smtClean="0"/>
              <a:t>features</a:t>
            </a:r>
            <a:r>
              <a:rPr lang="fr-FR" dirty="0" smtClean="0"/>
              <a:t> principales :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Object.values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Object.entries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Object.getOwnPropertyDescriptors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smtClean="0"/>
              <a:t>String </a:t>
            </a:r>
            <a:r>
              <a:rPr lang="fr-FR" sz="2000" dirty="0" err="1" smtClean="0"/>
              <a:t>padding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Async</a:t>
            </a:r>
            <a:r>
              <a:rPr lang="fr-FR" sz="2000" dirty="0" smtClean="0"/>
              <a:t>/</a:t>
            </a:r>
            <a:r>
              <a:rPr lang="fr-FR" sz="2000" dirty="0" err="1" smtClean="0"/>
              <a:t>await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section dédiée)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44824"/>
            <a:ext cx="4263309" cy="60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780928"/>
            <a:ext cx="416529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5373216"/>
            <a:ext cx="2591172" cy="118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44" y="4293096"/>
            <a:ext cx="543827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ES2018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RegExp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improvements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promise.finally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>
                <a:cs typeface="Courier New" panose="02070309020205020404" pitchFamily="49" charset="0"/>
              </a:rPr>
              <a:t>SharedArrayBuffer</a:t>
            </a:r>
            <a:r>
              <a:rPr lang="fr-FR" sz="2000" dirty="0">
                <a:cs typeface="Courier New" panose="02070309020205020404" pitchFamily="49" charset="0"/>
              </a:rPr>
              <a:t>: </a:t>
            </a:r>
            <a:r>
              <a:rPr lang="fr-FR" sz="2000" dirty="0" err="1">
                <a:cs typeface="Courier New" panose="02070309020205020404" pitchFamily="49" charset="0"/>
              </a:rPr>
              <a:t>advanced</a:t>
            </a:r>
            <a:r>
              <a:rPr lang="fr-FR" sz="2000" dirty="0">
                <a:cs typeface="Courier New" panose="02070309020205020404" pitchFamily="49" charset="0"/>
              </a:rPr>
              <a:t> RAM management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Async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iteration</a:t>
            </a:r>
            <a:r>
              <a:rPr lang="fr-FR" sz="2000" dirty="0" smtClean="0">
                <a:cs typeface="Courier New" panose="02070309020205020404" pitchFamily="49" charset="0"/>
              </a:rPr>
              <a:t> (« for-</a:t>
            </a:r>
            <a:r>
              <a:rPr lang="fr-FR" sz="2000" dirty="0" err="1" smtClean="0">
                <a:cs typeface="Courier New" panose="02070309020205020404" pitchFamily="49" charset="0"/>
              </a:rPr>
              <a:t>await</a:t>
            </a:r>
            <a:r>
              <a:rPr lang="fr-FR" sz="2000" dirty="0" smtClean="0">
                <a:cs typeface="Courier New" panose="02070309020205020404" pitchFamily="49" charset="0"/>
              </a:rPr>
              <a:t>-of »)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Spread</a:t>
            </a:r>
            <a:r>
              <a:rPr lang="fr-FR" sz="2000" dirty="0" smtClean="0">
                <a:cs typeface="Courier New" panose="02070309020205020404" pitchFamily="49" charset="0"/>
              </a:rPr>
              <a:t>/</a:t>
            </a:r>
            <a:r>
              <a:rPr lang="fr-FR" sz="2000" dirty="0" err="1" smtClean="0">
                <a:cs typeface="Courier New" panose="02070309020205020404" pitchFamily="49" charset="0"/>
              </a:rPr>
              <a:t>rest</a:t>
            </a:r>
            <a:r>
              <a:rPr lang="fr-FR" sz="2000" dirty="0" smtClean="0">
                <a:cs typeface="Courier New" panose="02070309020205020404" pitchFamily="49" charset="0"/>
              </a:rPr>
              <a:t> on </a:t>
            </a:r>
            <a:r>
              <a:rPr lang="fr-FR" sz="2000" dirty="0" err="1" smtClean="0">
                <a:cs typeface="Courier New" panose="02070309020205020404" pitchFamily="49" charset="0"/>
              </a:rPr>
              <a:t>object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properties</a:t>
            </a:r>
            <a:r>
              <a:rPr lang="fr-FR" sz="2000" dirty="0" smtClean="0">
                <a:cs typeface="Courier New" panose="02070309020205020404" pitchFamily="49" charset="0"/>
              </a:rPr>
              <a:t> :</a:t>
            </a:r>
            <a:endParaRPr lang="fr-FR" sz="2000" dirty="0"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696744" cy="86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6021288"/>
            <a:ext cx="4824536" cy="63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97" y="1844824"/>
            <a:ext cx="485339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6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4 </a:t>
            </a:r>
            <a:r>
              <a:rPr lang="fr-FR" dirty="0" err="1" smtClean="0"/>
              <a:t>features</a:t>
            </a:r>
            <a:r>
              <a:rPr lang="fr-FR" dirty="0" smtClean="0"/>
              <a:t> principales: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</a:t>
            </a:r>
            <a:r>
              <a:rPr lang="fr-FR" dirty="0" smtClean="0"/>
              <a:t>()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array.flatMap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Object.fromEntries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string.trimStart</a:t>
            </a:r>
            <a:r>
              <a:rPr lang="fr-FR" dirty="0" smtClean="0"/>
              <a:t>/</a:t>
            </a:r>
            <a:r>
              <a:rPr lang="fr-FR" dirty="0" err="1" smtClean="0"/>
              <a:t>trimEnd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269694" cy="172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67" y="3429000"/>
            <a:ext cx="3188757" cy="57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3" y="4365104"/>
            <a:ext cx="4628381" cy="49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29200"/>
            <a:ext cx="2585269" cy="108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ES2020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/>
              <a:t>Private</a:t>
            </a:r>
            <a:r>
              <a:rPr lang="fr-FR" sz="2000" dirty="0" smtClean="0"/>
              <a:t> class </a:t>
            </a:r>
            <a:r>
              <a:rPr lang="fr-FR" sz="2000" dirty="0" err="1" smtClean="0"/>
              <a:t>fields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Promise.allSettled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Nullish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Optional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chaining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BigInt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Dynamic</a:t>
            </a:r>
            <a:r>
              <a:rPr lang="fr-FR" sz="2000" dirty="0" smtClean="0">
                <a:cs typeface="Courier New" panose="02070309020205020404" pitchFamily="49" charset="0"/>
              </a:rPr>
              <a:t> module import</a:t>
            </a: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75" y="1291562"/>
            <a:ext cx="4401773" cy="9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5658"/>
            <a:ext cx="40846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6" y="3356992"/>
            <a:ext cx="2411867" cy="1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196090" cy="160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27948"/>
            <a:ext cx="3542332" cy="54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Avec Babel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7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transpilations</a:t>
            </a:r>
            <a:r>
              <a:rPr lang="fr-FR" dirty="0" smtClean="0"/>
              <a:t> vers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2" descr="Babe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84" y="320960"/>
            <a:ext cx="2857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636912"/>
            <a:ext cx="8648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6" y="3712773"/>
            <a:ext cx="8724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Récursivité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qui sont des paires clé-valeur: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clé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373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754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>
            <a:normAutofit/>
          </a:bodyPr>
          <a:lstStyle/>
          <a:p>
            <a:pPr algn="just"/>
            <a:r>
              <a:rPr lang="fr-FR" sz="2000" dirty="0"/>
              <a:t>Cette formation s'adresse aux développeurs ayant déjà un</a:t>
            </a:r>
            <a:r>
              <a:rPr lang="fr-FR" sz="2000" b="1" dirty="0"/>
              <a:t> niveau débutant à moyen en JavaScript</a:t>
            </a:r>
            <a:r>
              <a:rPr lang="fr-FR" sz="2000" dirty="0"/>
              <a:t> et souhaitant approfondir leurs connaissances sur ce langage </a:t>
            </a:r>
            <a:r>
              <a:rPr lang="fr-FR" sz="2000" dirty="0" smtClean="0"/>
              <a:t>pour </a:t>
            </a:r>
            <a:r>
              <a:rPr lang="fr-FR" sz="2000" dirty="0"/>
              <a:t>mieux appréhender des projets JavaScript plus ambitieux</a:t>
            </a:r>
            <a:r>
              <a:rPr lang="fr-FR" sz="2000" dirty="0" smtClean="0"/>
              <a:t>.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algn="just"/>
            <a:r>
              <a:rPr lang="fr-FR" sz="2000" dirty="0" smtClean="0"/>
              <a:t>Elle </a:t>
            </a:r>
            <a:r>
              <a:rPr lang="fr-FR" sz="2000" dirty="0"/>
              <a:t>est catégorisée en niveau </a:t>
            </a:r>
            <a:r>
              <a:rPr lang="fr-FR" sz="2000" b="1" dirty="0"/>
              <a:t>avancé</a:t>
            </a:r>
            <a:r>
              <a:rPr lang="fr-FR" sz="2000" dirty="0"/>
              <a:t>, ce qui veut dire que l'on s'attardera davantage sur les points techniques du langage et sur l'étude de certains patterns de programmation avancés. </a:t>
            </a:r>
            <a:endParaRPr lang="fr-FR" sz="2000" dirty="0" smtClean="0"/>
          </a:p>
          <a:p>
            <a:pPr marL="0" indent="0" algn="just">
              <a:buNone/>
            </a:pPr>
            <a:endParaRPr lang="fr-FR" sz="2000" dirty="0"/>
          </a:p>
          <a:p>
            <a:pPr algn="just"/>
            <a:r>
              <a:rPr lang="fr-FR" sz="2000" dirty="0"/>
              <a:t>La formation se concentre sur le </a:t>
            </a:r>
            <a:r>
              <a:rPr lang="fr-FR" sz="2000" b="1" dirty="0"/>
              <a:t>langage</a:t>
            </a:r>
            <a:r>
              <a:rPr lang="fr-FR" sz="2000" dirty="0"/>
              <a:t> et est </a:t>
            </a:r>
            <a:r>
              <a:rPr lang="fr-FR" sz="2000" b="1" dirty="0"/>
              <a:t>agnostique</a:t>
            </a:r>
            <a:r>
              <a:rPr lang="fr-FR" sz="2000" dirty="0"/>
              <a:t> de tout </a:t>
            </a:r>
            <a:r>
              <a:rPr lang="fr-FR" sz="2000" dirty="0" err="1"/>
              <a:t>framework</a:t>
            </a:r>
            <a:r>
              <a:rPr lang="fr-FR" sz="2000" dirty="0"/>
              <a:t> ou environnement, c'est-à-dire que vous pourrez en appliquer les enseignements aussi bien sur du front-end (</a:t>
            </a:r>
            <a:r>
              <a:rPr lang="fr-FR" sz="2000" dirty="0" err="1"/>
              <a:t>Angular</a:t>
            </a:r>
            <a:r>
              <a:rPr lang="fr-FR" sz="2000" dirty="0"/>
              <a:t>, Vue.js, </a:t>
            </a:r>
            <a:r>
              <a:rPr lang="fr-FR" sz="2000" dirty="0" err="1"/>
              <a:t>Ember</a:t>
            </a:r>
            <a:r>
              <a:rPr lang="fr-FR" sz="2000" dirty="0"/>
              <a:t>...) que sur du back-end (Node.js</a:t>
            </a:r>
            <a:r>
              <a:rPr lang="fr-FR" sz="2000" dirty="0" smtClean="0"/>
              <a:t>).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algn="just"/>
            <a:r>
              <a:rPr lang="fr-FR" sz="2000" dirty="0" smtClean="0"/>
              <a:t>C'est </a:t>
            </a:r>
            <a:r>
              <a:rPr lang="fr-FR" sz="2000" dirty="0"/>
              <a:t>l'occasion idéale de revoir et consolider les bases pour tous ceux qui ont appris JavaScript "sur le tas", ou pour </a:t>
            </a:r>
            <a:r>
              <a:rPr lang="fr-FR" sz="2000" dirty="0" smtClean="0"/>
              <a:t>préparer ou complémenter </a:t>
            </a:r>
            <a:r>
              <a:rPr lang="fr-FR" sz="2000" dirty="0"/>
              <a:t>une formation sur un </a:t>
            </a:r>
            <a:r>
              <a:rPr lang="fr-FR" sz="2000" dirty="0" err="1"/>
              <a:t>framework</a:t>
            </a:r>
            <a:r>
              <a:rPr lang="fr-FR" sz="2000" dirty="0"/>
              <a:t> web moderne.</a:t>
            </a:r>
          </a:p>
          <a:p>
            <a:pPr algn="just"/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269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6212054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304256" cy="8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5" y="3861048"/>
            <a:ext cx="3897347" cy="9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5013176"/>
            <a:ext cx="4790306" cy="8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23119"/>
              </p:ext>
            </p:extLst>
          </p:nvPr>
        </p:nvGraphicFramePr>
        <p:xfrm>
          <a:off x="3635896" y="2564904"/>
          <a:ext cx="504056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0120"/>
                <a:gridCol w="1656184"/>
                <a:gridCol w="2304256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Scope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/>
                        <a:t>Réassignable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non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3875121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5733256"/>
            <a:ext cx="43204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600" dirty="0" smtClean="0"/>
              <a:t>Les </a:t>
            </a:r>
            <a:r>
              <a:rPr lang="fr-FR" sz="1600" dirty="0" err="1" smtClean="0"/>
              <a:t>closures</a:t>
            </a:r>
            <a:r>
              <a:rPr lang="fr-FR" sz="1600" dirty="0" smtClean="0"/>
              <a:t> involontaires sont la source la plus fréquente de problèmes de </a:t>
            </a:r>
            <a:r>
              <a:rPr lang="fr-FR" sz="1600" b="1" dirty="0" smtClean="0"/>
              <a:t>fuites mémoire </a:t>
            </a:r>
            <a:r>
              <a:rPr lang="fr-FR" sz="1600" dirty="0" smtClean="0"/>
              <a:t>dans les applications web.</a:t>
            </a:r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sz="2300" dirty="0"/>
              <a:t>Prototypes et délégation</a:t>
            </a:r>
          </a:p>
          <a:p>
            <a:pPr lvl="1"/>
            <a:r>
              <a:rPr lang="fr-FR" sz="2300" dirty="0" smtClean="0"/>
              <a:t>class / super / </a:t>
            </a:r>
            <a:r>
              <a:rPr lang="fr-FR" sz="2300" dirty="0" err="1" smtClean="0"/>
              <a:t>extends</a:t>
            </a:r>
            <a:endParaRPr lang="fr-FR" sz="2300" dirty="0" smtClean="0"/>
          </a:p>
          <a:p>
            <a:pPr lvl="1"/>
            <a:r>
              <a:rPr lang="fr-FR" sz="2300" dirty="0" smtClean="0"/>
              <a:t>Composition d’objets</a:t>
            </a:r>
          </a:p>
          <a:p>
            <a:pPr lvl="1"/>
            <a:r>
              <a:rPr lang="fr-FR" sz="2300" dirty="0" smtClean="0"/>
              <a:t>Symboles, </a:t>
            </a:r>
            <a:r>
              <a:rPr lang="fr-FR" sz="2300" dirty="0" err="1" smtClean="0"/>
              <a:t>itérables</a:t>
            </a:r>
            <a:r>
              <a:rPr lang="fr-FR" sz="2300" dirty="0" smtClean="0"/>
              <a:t> et générateurs</a:t>
            </a:r>
          </a:p>
          <a:p>
            <a:pPr lvl="1"/>
            <a:r>
              <a:rPr lang="fr-FR" sz="2300" dirty="0" err="1" smtClean="0"/>
              <a:t>Proxies</a:t>
            </a:r>
            <a:r>
              <a:rPr lang="fr-FR" sz="2300" dirty="0" smtClean="0"/>
              <a:t/>
            </a:r>
            <a:br>
              <a:rPr lang="fr-FR" sz="2300" dirty="0" smtClean="0"/>
            </a:br>
            <a:endParaRPr lang="fr-FR" sz="23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sz="2300" dirty="0" smtClean="0"/>
              <a:t>Récursivité</a:t>
            </a:r>
          </a:p>
          <a:p>
            <a:pPr lvl="1"/>
            <a:r>
              <a:rPr lang="fr-FR" sz="2300" dirty="0" smtClean="0"/>
              <a:t>API chaînables</a:t>
            </a:r>
          </a:p>
          <a:p>
            <a:pPr lvl="1"/>
            <a:r>
              <a:rPr lang="fr-FR" sz="2300" dirty="0" smtClean="0"/>
              <a:t>Composition de fonctions</a:t>
            </a:r>
          </a:p>
          <a:p>
            <a:pPr lvl="1"/>
            <a:r>
              <a:rPr lang="fr-FR" sz="2300" dirty="0" err="1" smtClean="0"/>
              <a:t>Curryfication</a:t>
            </a:r>
            <a:endParaRPr lang="fr-FR" sz="23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300" dirty="0"/>
              <a:t>ES2016 à ES2020</a:t>
            </a:r>
          </a:p>
          <a:p>
            <a:pPr lvl="1"/>
            <a:r>
              <a:rPr lang="fr-FR" sz="2300" dirty="0" smtClean="0"/>
              <a:t>Babel et </a:t>
            </a:r>
            <a:r>
              <a:rPr lang="fr-FR" sz="2300" dirty="0" err="1" smtClean="0"/>
              <a:t>transpileurs</a:t>
            </a:r>
            <a:endParaRPr lang="fr-FR" sz="2300" dirty="0" smtClean="0"/>
          </a:p>
          <a:p>
            <a:pPr lvl="1"/>
            <a:r>
              <a:rPr lang="fr-FR" sz="2300" dirty="0" smtClean="0"/>
              <a:t>TypeScript</a:t>
            </a:r>
            <a:r>
              <a:rPr lang="fr-FR" sz="2300" dirty="0"/>
              <a:t>, Flow, JSX…</a:t>
            </a:r>
            <a:endParaRPr lang="fr-FR" sz="23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09835" y="5373216"/>
            <a:ext cx="825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cs typeface="Consolas" panose="020B0609020204030204" pitchFamily="49" charset="0"/>
              </a:rPr>
              <a:t>L’opérateur 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sz="2400" dirty="0" smtClean="0"/>
              <a:t>  </a:t>
            </a:r>
            <a:r>
              <a:rPr lang="fr-FR" sz="2400" dirty="0"/>
              <a:t>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sz="2400" dirty="0"/>
              <a:t>  qui 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</p:txBody>
      </p:sp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342900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4581128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Objet paramétré en pattern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 avec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(~93%) en 2021: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les développeurs les utilisent largement dans leurs </a:t>
            </a:r>
            <a:r>
              <a:rPr lang="fr-FR" sz="2000" dirty="0" err="1" smtClean="0"/>
              <a:t>codebases</a:t>
            </a:r>
            <a:r>
              <a:rPr lang="fr-FR" sz="2000" dirty="0" smtClean="0"/>
              <a:t> avec des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, </a:t>
            </a:r>
            <a:r>
              <a:rPr lang="fr-FR" sz="2000" dirty="0" err="1" smtClean="0"/>
              <a:t>Rollup</a:t>
            </a:r>
            <a:r>
              <a:rPr lang="fr-FR" sz="2000" dirty="0" smtClean="0"/>
              <a:t>, </a:t>
            </a:r>
            <a:r>
              <a:rPr lang="fr-FR" sz="2000" dirty="0" err="1" smtClean="0"/>
              <a:t>esbuild</a:t>
            </a:r>
            <a:r>
              <a:rPr lang="fr-FR" sz="2000" dirty="0" smtClean="0"/>
              <a:t>…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modules.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JavaScript évolue ?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95685" y="6165304"/>
            <a:ext cx="7920880" cy="3750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Les </a:t>
            </a:r>
            <a:r>
              <a:rPr lang="fr-FR" sz="1800" i="1" dirty="0" err="1" smtClean="0"/>
              <a:t>arrow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functions</a:t>
            </a:r>
            <a:r>
              <a:rPr lang="fr-FR" sz="1800" i="1" dirty="0" smtClean="0"/>
              <a:t> ne peuvent pas être invoquées en tant que constructeur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5610</Words>
  <Application>Microsoft Office PowerPoint</Application>
  <PresentationFormat>Affichage à l'écran (4:3)</PresentationFormat>
  <Paragraphs>1628</Paragraphs>
  <Slides>156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156</vt:i4>
      </vt:variant>
    </vt:vector>
  </HeadingPairs>
  <TitlesOfParts>
    <vt:vector size="157" baseType="lpstr">
      <vt:lpstr>Clarté</vt:lpstr>
      <vt:lpstr>Javascript Avancé</vt:lpstr>
      <vt:lpstr>Présentation PowerPoint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Evolutions de JavaScript</vt:lpstr>
      <vt:lpstr>Versions d’ECMAScript</vt:lpstr>
      <vt:lpstr>Implémentation navigateur d’ECMAScript</vt:lpstr>
      <vt:lpstr>Une réintroduction à JS</vt:lpstr>
      <vt:lpstr>Exercices durant la formation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Mise à niveau ES2015</vt:lpstr>
      <vt:lpstr>Arrow functions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Paramètres par défaut</vt:lpstr>
      <vt:lpstr>Objet paramétré en pattern d’arguments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Délégation au prototype</vt:lpstr>
      <vt:lpstr>Méthodes liées aux prototypes</vt:lpstr>
      <vt:lpstr>Attention aux abus de langage !</vt:lpstr>
      <vt:lpstr>Attention aux abus de langage !</vt:lpstr>
      <vt:lpstr>Attention aux abus de langage !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Récursivité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Au-delà du JS</vt:lpstr>
      <vt:lpstr>Releases annuelles d’ECMAScript ES2016</vt:lpstr>
      <vt:lpstr>Releases annuelles d’ECMAScript ES2017</vt:lpstr>
      <vt:lpstr>Releases annuelles d’ECMAScript ES2018</vt:lpstr>
      <vt:lpstr>Releases annuelles d’ECMAScript ES2019</vt:lpstr>
      <vt:lpstr>Releases annuelles d’ECMAScript ES2020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761</cp:revision>
  <cp:lastPrinted>2018-09-27T09:24:57Z</cp:lastPrinted>
  <dcterms:created xsi:type="dcterms:W3CDTF">2017-12-12T17:01:35Z</dcterms:created>
  <dcterms:modified xsi:type="dcterms:W3CDTF">2021-04-07T15:41:24Z</dcterms:modified>
</cp:coreProperties>
</file>